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11088946" r:id="rId3"/>
    <p:sldId id="11088726" r:id="rId4"/>
    <p:sldId id="11088947" r:id="rId5"/>
    <p:sldId id="11088955" r:id="rId6"/>
    <p:sldId id="11088949" r:id="rId7"/>
    <p:sldId id="11088956" r:id="rId8"/>
    <p:sldId id="11088961" r:id="rId9"/>
    <p:sldId id="11088962" r:id="rId10"/>
    <p:sldId id="11088964" r:id="rId11"/>
    <p:sldId id="11088965" r:id="rId12"/>
    <p:sldId id="11088951" r:id="rId13"/>
    <p:sldId id="11088967" r:id="rId14"/>
    <p:sldId id="11088952" r:id="rId15"/>
    <p:sldId id="11088968" r:id="rId16"/>
    <p:sldId id="11088975" r:id="rId17"/>
    <p:sldId id="11088971" r:id="rId18"/>
    <p:sldId id="11088978" r:id="rId19"/>
    <p:sldId id="11088977" r:id="rId20"/>
    <p:sldId id="11088972" r:id="rId21"/>
    <p:sldId id="11088974" r:id="rId22"/>
    <p:sldId id="11088953" r:id="rId23"/>
    <p:sldId id="11088954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3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1331F5"/>
    <a:srgbClr val="FF9C00"/>
    <a:srgbClr val="FAE7ED"/>
    <a:srgbClr val="EDF2E1"/>
    <a:srgbClr val="B4D68F"/>
    <a:srgbClr val="65C192"/>
    <a:srgbClr val="FF00FF"/>
    <a:srgbClr val="E9F6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22" autoAdjust="0"/>
    <p:restoredTop sz="96238" autoAdjust="0"/>
  </p:normalViewPr>
  <p:slideViewPr>
    <p:cSldViewPr snapToGrid="0">
      <p:cViewPr varScale="1">
        <p:scale>
          <a:sx n="117" d="100"/>
          <a:sy n="117" d="100"/>
        </p:scale>
        <p:origin x="48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3D7494-C63A-426F-9465-18CBA4F0B0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F8515-8519-4496-9072-F63D220FD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115E0C-F59B-42BE-8D08-0984DF7A07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C9AD10-EECA-4ABA-85A5-067E6333A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115E0C-F59B-42BE-8D08-0984DF7A07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C9AD10-EECA-4ABA-85A5-067E6333A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E115E0C-F59B-42BE-8D08-0984DF7A07BD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AC9AD10-EECA-4ABA-85A5-067E6333A8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6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jpeg"/><Relationship Id="rId2" Type="http://schemas.openxmlformats.org/officeDocument/2006/relationships/tags" Target="../tags/tag2.xml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8.xml"/><Relationship Id="rId3" Type="http://schemas.openxmlformats.org/officeDocument/2006/relationships/image" Target="../media/image6.png"/><Relationship Id="rId2" Type="http://schemas.openxmlformats.org/officeDocument/2006/relationships/slide" Target="slide7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jpeg"/><Relationship Id="rId3" Type="http://schemas.openxmlformats.org/officeDocument/2006/relationships/image" Target="../media/image6.png"/><Relationship Id="rId2" Type="http://schemas.openxmlformats.org/officeDocument/2006/relationships/slide" Target="slide6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 txBox="1"/>
          <p:nvPr>
            <p:custDataLst>
              <p:tags r:id="rId1"/>
            </p:custDataLst>
          </p:nvPr>
        </p:nvSpPr>
        <p:spPr>
          <a:xfrm>
            <a:off x="2008505" y="1086485"/>
            <a:ext cx="3505835" cy="13716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6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星</a:t>
            </a:r>
            <a:r>
              <a:rPr lang="en-US" altLang="zh-CN" sz="6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6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期</a:t>
            </a:r>
            <a:r>
              <a:rPr lang="en-US" altLang="zh-CN" sz="6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altLang="en-US" sz="6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天</a:t>
            </a:r>
            <a:endParaRPr lang="zh-CN" altLang="en-US" sz="6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1410335" y="3077210"/>
            <a:ext cx="4410710" cy="2876550"/>
          </a:xfrm>
          <a:prstGeom prst="rect">
            <a:avLst/>
          </a:prstGeom>
          <a:effectLst>
            <a:softEdge rad="114300"/>
          </a:effectLst>
        </p:spPr>
      </p:pic>
      <p:pic>
        <p:nvPicPr>
          <p:cNvPr id="14" name="图片 13" descr="IMG_0421(20250303-194159)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23405" y="696595"/>
            <a:ext cx="3879850" cy="5257165"/>
          </a:xfrm>
          <a:prstGeom prst="rect">
            <a:avLst/>
          </a:prstGeom>
          <a:effectLst>
            <a:softEdge rad="1143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/>
          <p:nvPr>
            <p:custDataLst>
              <p:tags r:id="rId1"/>
            </p:custDataLst>
          </p:nvPr>
        </p:nvSpPr>
        <p:spPr>
          <a:xfrm>
            <a:off x="936625" y="894715"/>
            <a:ext cx="10187940" cy="506857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/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我拉着母亲的衣角着急地说：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走吗？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600" b="1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母亲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等一会儿，等一会儿再走。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</a:t>
            </a:r>
            <a:r>
              <a:rPr lang="zh-CN" altLang="en-US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您说了去！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600" b="1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母亲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等等，买完菜，买完菜就去。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</a:t>
            </a:r>
            <a:r>
              <a:rPr lang="zh-CN" altLang="en-US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买完菜马上就去吗？</a:t>
            </a:r>
            <a:r>
              <a:rPr lang="en-US" altLang="zh-CN" sz="3600" b="1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600" b="1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母亲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嗯！</a:t>
            </a:r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/>
          <p:nvPr>
            <p:custDataLst>
              <p:tags r:id="rId1"/>
            </p:custDataLst>
          </p:nvPr>
        </p:nvSpPr>
        <p:spPr>
          <a:xfrm>
            <a:off x="170180" y="1213485"/>
            <a:ext cx="7072630" cy="3651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 anchor="ctr" anchorCtr="0"/>
          <a:p>
            <a:pPr indent="0" fontAlgn="ctr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我拉着母亲的衣角着急地说：</a:t>
            </a:r>
            <a:r>
              <a:rPr lang="en-US" altLang="zh-CN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走吗？</a:t>
            </a:r>
            <a:r>
              <a:rPr lang="en-US" altLang="zh-CN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000" b="1" kern="700" spc="-410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ctr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母亲</a:t>
            </a:r>
            <a:r>
              <a:rPr lang="en-US" altLang="zh-CN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</a:t>
            </a: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</a:t>
            </a:r>
            <a:r>
              <a:rPr lang="en-US" altLang="zh-CN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等一会儿，等一会儿再走。</a:t>
            </a:r>
            <a:r>
              <a:rPr lang="en-US" altLang="zh-CN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000" b="1" kern="700" spc="-41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ctr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</a:t>
            </a:r>
            <a:r>
              <a:rPr lang="zh-CN" altLang="en-US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</a:t>
            </a:r>
            <a:r>
              <a:rPr lang="en-US" altLang="zh-CN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您说了去！</a:t>
            </a:r>
            <a:r>
              <a:rPr lang="en-US" altLang="zh-CN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000" b="1" kern="700" spc="-410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ctr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母亲</a:t>
            </a:r>
            <a:r>
              <a:rPr lang="en-US" altLang="zh-CN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</a:t>
            </a: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</a:t>
            </a:r>
            <a:r>
              <a:rPr lang="en-US" altLang="zh-CN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等等，买完菜，买完菜就去。</a:t>
            </a:r>
            <a:r>
              <a:rPr lang="en-US" altLang="zh-CN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000" b="1" kern="700" spc="-41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ctr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_______</a:t>
            </a:r>
            <a:r>
              <a:rPr lang="zh-CN" altLang="en-US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</a:t>
            </a:r>
            <a:r>
              <a:rPr lang="en-US" altLang="zh-CN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买完菜马上就去吗？</a:t>
            </a:r>
            <a:r>
              <a:rPr lang="en-US" altLang="zh-CN" sz="3000" b="1" kern="700" spc="-410" dirty="0">
                <a:solidFill>
                  <a:schemeClr val="tx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000" b="1" kern="700" spc="-410" dirty="0">
              <a:solidFill>
                <a:schemeClr val="tx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ctr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母亲</a:t>
            </a:r>
            <a:r>
              <a:rPr lang="en-US" altLang="zh-CN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_____</a:t>
            </a: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说：</a:t>
            </a:r>
            <a:r>
              <a:rPr lang="en-US" altLang="zh-CN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嗯！</a:t>
            </a:r>
            <a:r>
              <a:rPr lang="en-US" altLang="zh-CN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3000" b="1" kern="700" spc="-41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Rectangle 3"/>
          <p:cNvSpPr txBox="1"/>
          <p:nvPr>
            <p:custDataLst>
              <p:tags r:id="rId2"/>
            </p:custDataLst>
          </p:nvPr>
        </p:nvSpPr>
        <p:spPr>
          <a:xfrm>
            <a:off x="7420610" y="1213485"/>
            <a:ext cx="4668520" cy="3651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 anchor="ctr" anchorCtr="0"/>
          <a:p>
            <a:pPr indent="0" algn="l" fontAlgn="auto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走吗？</a:t>
            </a:r>
            <a:endParaRPr lang="zh-CN" altLang="en-US" sz="3000" b="1" kern="700" spc="-41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algn="l" fontAlgn="auto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等一会儿，等一会儿再走。</a:t>
            </a:r>
            <a:endParaRPr lang="zh-CN" altLang="en-US" sz="3000" b="1" kern="700" spc="-41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algn="l" fontAlgn="auto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您说了去！</a:t>
            </a:r>
            <a:endParaRPr lang="zh-CN" altLang="en-US" sz="3000" b="1" kern="700" spc="-41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algn="l" fontAlgn="auto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等等，买完菜，买完菜就去。</a:t>
            </a:r>
            <a:endParaRPr lang="zh-CN" altLang="en-US" sz="3000" b="1" kern="700" spc="-41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algn="l" fontAlgn="auto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买完菜马上就去吗？</a:t>
            </a:r>
            <a:endParaRPr lang="zh-CN" altLang="en-US" sz="3000" b="1" kern="700" spc="-41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algn="l" fontAlgn="auto">
              <a:lnSpc>
                <a:spcPct val="11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000" b="1" kern="700" spc="-41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嗯。</a:t>
            </a:r>
            <a:endParaRPr lang="zh-CN" altLang="en-US" sz="3000" b="1" kern="700" spc="-41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/>
          <p:nvPr>
            <p:custDataLst>
              <p:tags r:id="rId1"/>
            </p:custDataLst>
          </p:nvPr>
        </p:nvSpPr>
        <p:spPr>
          <a:xfrm>
            <a:off x="2724785" y="982980"/>
            <a:ext cx="6742430" cy="463042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/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走吗？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等一会儿，等一会儿再走。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您说了去！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等等，买完菜，买完菜就去。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买完菜马上就去吗？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嗯。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5" name="图片 4" descr="IMG_0424(20250303-202440)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 l="17136" t="38424" r="63003" b="22229"/>
          <a:stretch>
            <a:fillRect/>
          </a:stretch>
        </p:blipFill>
        <p:spPr>
          <a:xfrm>
            <a:off x="10523220" y="5335270"/>
            <a:ext cx="1251585" cy="144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3335" y="783590"/>
            <a:ext cx="5870575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默读第</a:t>
            </a:r>
            <a:r>
              <a:rPr lang="en-US" altLang="zh-CN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自然段，完成填空。</a:t>
            </a:r>
            <a:endParaRPr lang="zh-CN" altLang="en-US" sz="3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图片 2" descr="74c2b07b12c9aa883cb04a448eda2430"/>
          <p:cNvPicPr>
            <a:picLocks noChangeAspect="1"/>
          </p:cNvPicPr>
          <p:nvPr/>
        </p:nvPicPr>
        <p:blipFill>
          <a:blip r:embed="rId1"/>
          <a:srcRect l="17358" r="4961" b="47929"/>
          <a:stretch>
            <a:fillRect/>
          </a:stretch>
        </p:blipFill>
        <p:spPr>
          <a:xfrm>
            <a:off x="1283335" y="2133600"/>
            <a:ext cx="8888730" cy="296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/>
          <p:nvPr>
            <p:custDataLst>
              <p:tags r:id="rId1"/>
            </p:custDataLst>
          </p:nvPr>
        </p:nvSpPr>
        <p:spPr>
          <a:xfrm>
            <a:off x="936625" y="894715"/>
            <a:ext cx="10187940" cy="473964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/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我踏着一块块方砖跳，跳房子，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等母亲回来。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我看着天看着云彩走，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等母亲回来，焦急又兴奋。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我蹲在院子的地上，用树枝拨弄着一个蚁穴，爬着去找更多的蚁穴。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院子里就我一个孩子，没人跟我玩。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我坐在草丛里翻看一本画报，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那是一本看了多少回的电影画报。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6870" y="2486660"/>
            <a:ext cx="6320790" cy="94297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noAutofit/>
          </a:bodyPr>
          <a:p>
            <a:r>
              <a:rPr lang="en-US" altLang="zh-CN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sz="5400" b="1" spc="260" dirty="0">
                <a:solidFill>
                  <a:prstClr val="black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这段时光不好</a:t>
            </a:r>
            <a:r>
              <a:rPr lang="zh-CN" sz="5400" b="1" spc="26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挨</a:t>
            </a:r>
            <a:r>
              <a:rPr lang="zh-CN" sz="5400" b="1" spc="260" dirty="0">
                <a:solidFill>
                  <a:prstClr val="black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5400" b="1" spc="260" dirty="0">
              <a:solidFill>
                <a:prstClr val="black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5400" b="1" spc="260" dirty="0">
              <a:solidFill>
                <a:prstClr val="black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>
            <p:custDataLst>
              <p:tags r:id="rId2"/>
            </p:custDataLst>
          </p:nvPr>
        </p:nvSpPr>
        <p:spPr>
          <a:xfrm>
            <a:off x="2005965" y="1333500"/>
            <a:ext cx="7522210" cy="35877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/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她们的家，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她们此刻在干什么，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她们的兄弟姐妹和她们的父母，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想象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她们的声音。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6870" y="2486660"/>
            <a:ext cx="6320790" cy="942975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noAutofit/>
          </a:bodyPr>
          <a:p>
            <a:r>
              <a:rPr lang="en-US" altLang="zh-CN" sz="5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  <a:r>
              <a:rPr lang="zh-CN" sz="5400" b="1" spc="260" dirty="0">
                <a:solidFill>
                  <a:prstClr val="black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这段时光不好</a:t>
            </a:r>
            <a:r>
              <a:rPr lang="zh-CN" sz="5400" b="1" spc="26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挨</a:t>
            </a:r>
            <a:r>
              <a:rPr lang="zh-CN" sz="5400" b="1" spc="260" dirty="0">
                <a:solidFill>
                  <a:prstClr val="black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5400" b="1" spc="260" dirty="0">
              <a:solidFill>
                <a:prstClr val="black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endParaRPr lang="zh-CN" altLang="en-US" sz="5400" b="1" spc="260" dirty="0">
              <a:solidFill>
                <a:prstClr val="black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9755" y="461010"/>
            <a:ext cx="11031855" cy="5678170"/>
          </a:xfrm>
          <a:prstGeom prst="rect">
            <a:avLst/>
          </a:prstGeom>
          <a:solidFill>
            <a:schemeClr val="bg1"/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noAutofit/>
          </a:bodyPr>
          <a:p>
            <a:r>
              <a:rPr lang="en-US" altLang="zh-CN" sz="3200" b="1" spc="260" dirty="0">
                <a:solidFill>
                  <a:prstClr val="black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en-US" altLang="zh-CN" sz="3600" b="1" spc="260" dirty="0">
                <a:solidFill>
                  <a:prstClr val="black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spc="260" dirty="0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这段时光不好挨。</a:t>
            </a:r>
            <a:r>
              <a:rPr lang="zh-CN" altLang="en-US" sz="3600" b="1" spc="260" dirty="0">
                <a:solidFill>
                  <a:prstClr val="black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踏着一块块方砖跳，跳房子，等母亲回来。我看着天看着云彩走，等母亲回来，焦急又兴奋。我蹲在院子的地上，用树枝拨弄着一个蚁穴，爬着去找更多的蚁穴。院子里就我一个孩子，没人跟我玩。我坐在草丛里翻看一本画报，那是一本看了多少回的电影画报。那上面有一群比我大的女孩子，一个个都非常漂亮。我坐在草丛里看她们，想象他们的家，想象她们此刻在干什么，想象她们的兄弟姐妹和她们的父母，想象她们的声音。</a:t>
            </a:r>
            <a:endParaRPr lang="zh-CN" altLang="en-US" sz="3600" b="1" spc="260" dirty="0">
              <a:solidFill>
                <a:prstClr val="black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/>
          <p:nvPr>
            <p:custDataLst>
              <p:tags r:id="rId2"/>
            </p:custDataLst>
          </p:nvPr>
        </p:nvSpPr>
        <p:spPr>
          <a:xfrm>
            <a:off x="1567180" y="2121535"/>
            <a:ext cx="9012555" cy="200723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/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去年的荒草丛里又有了绿色，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院子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很大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空空落落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46120" y="4333240"/>
            <a:ext cx="2124075" cy="31432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0" y="0"/>
            <a:ext cx="1219263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object 2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8290" y="2077085"/>
            <a:ext cx="7799070" cy="4537075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5370195" y="758825"/>
            <a:ext cx="7052310" cy="1473200"/>
            <a:chOff x="9519" y="705"/>
            <a:chExt cx="11106" cy="2320"/>
          </a:xfrm>
        </p:grpSpPr>
        <p:sp>
          <p:nvSpPr>
            <p:cNvPr id="2" name="矩形: 圆角 9"/>
            <p:cNvSpPr/>
            <p:nvPr>
              <p:custDataLst>
                <p:tags r:id="rId4"/>
              </p:custDataLst>
            </p:nvPr>
          </p:nvSpPr>
          <p:spPr>
            <a:xfrm>
              <a:off x="9519" y="705"/>
              <a:ext cx="9920" cy="2320"/>
            </a:xfrm>
            <a:prstGeom prst="roundRect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 defTabSz="12192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>
                <a:solidFill>
                  <a:sysClr val="window" lastClr="FFFFFF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grpSp>
          <p:nvGrpSpPr>
            <p:cNvPr id="3" name="组合 5"/>
            <p:cNvGrpSpPr/>
            <p:nvPr/>
          </p:nvGrpSpPr>
          <p:grpSpPr bwMode="auto">
            <a:xfrm>
              <a:off x="10057" y="1019"/>
              <a:ext cx="10569" cy="1743"/>
              <a:chOff x="2856528" y="334738"/>
              <a:chExt cx="4925458" cy="1076086"/>
            </a:xfrm>
          </p:grpSpPr>
          <p:grpSp>
            <p:nvGrpSpPr>
              <p:cNvPr id="5" name="组合 11"/>
              <p:cNvGrpSpPr/>
              <p:nvPr/>
            </p:nvGrpSpPr>
            <p:grpSpPr bwMode="auto">
              <a:xfrm>
                <a:off x="2856528" y="334738"/>
                <a:ext cx="4925458" cy="1076086"/>
                <a:chOff x="2132714" y="470455"/>
                <a:chExt cx="4556351" cy="918893"/>
              </a:xfrm>
            </p:grpSpPr>
            <p:sp>
              <p:nvSpPr>
                <p:cNvPr id="6" name="流程图: 联系 6"/>
                <p:cNvSpPr/>
                <p:nvPr>
                  <p:custDataLst>
                    <p:tags r:id="rId5"/>
                  </p:custDataLst>
                </p:nvPr>
              </p:nvSpPr>
              <p:spPr>
                <a:xfrm>
                  <a:off x="2132714" y="533717"/>
                  <a:ext cx="660864" cy="766569"/>
                </a:xfrm>
                <a:prstGeom prst="flowChartConnector">
                  <a:avLst/>
                </a:prstGeom>
                <a:solidFill>
                  <a:srgbClr val="F57B17">
                    <a:alpha val="30980"/>
                  </a:srgbClr>
                </a:solidFill>
                <a:ln w="85725" cap="flat" cmpd="sng" algn="ctr">
                  <a:solidFill>
                    <a:srgbClr val="F79646">
                      <a:lumMod val="75000"/>
                    </a:srgbClr>
                  </a:solidFill>
                  <a:prstDash val="dash"/>
                </a:ln>
                <a:effectLst/>
              </p:spPr>
              <p:txBody>
                <a:bodyPr anchor="ctr"/>
                <a:lstStyle/>
                <a:p>
                  <a:pPr algn="ctr" defTabSz="1219200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6600" dirty="0">
                    <a:solidFill>
                      <a:srgbClr val="F57B17"/>
                    </a:solidFill>
                    <a:latin typeface="等线" panose="02010600030101010101" charset="-122"/>
                    <a:ea typeface="等线" panose="02010600030101010101" charset="-122"/>
                  </a:endParaRPr>
                </a:p>
              </p:txBody>
            </p:sp>
            <p:sp>
              <p:nvSpPr>
                <p:cNvPr id="7" name="矩形 7"/>
                <p:cNvSpPr>
                  <a:spLocks noChangeArrowheads="1"/>
                </p:cNvSpPr>
                <p:nvPr>
                  <p:custDataLst>
                    <p:tags r:id="rId6"/>
                  </p:custDataLst>
                </p:nvPr>
              </p:nvSpPr>
              <p:spPr bwMode="auto">
                <a:xfrm>
                  <a:off x="2871628" y="470455"/>
                  <a:ext cx="3817437" cy="9188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>
                  <a:spAutoFit/>
                </a:bodyPr>
                <a:lstStyle>
                  <a:lvl1pPr>
                    <a:defRPr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ysClr val="windowText" lastClr="000000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66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那个星期天</a:t>
                  </a:r>
                  <a:endParaRPr lang="zh-CN" altLang="en-US" sz="66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sp>
            <p:nvSpPr>
              <p:cNvPr id="8" name="TextBox 4"/>
              <p:cNvSpPr txBox="1">
                <a:spLocks noChangeArrowheads="1"/>
              </p:cNvSpPr>
              <p:nvPr>
                <p:custDataLst>
                  <p:tags r:id="rId7"/>
                </p:custDataLst>
              </p:nvPr>
            </p:nvSpPr>
            <p:spPr bwMode="auto">
              <a:xfrm>
                <a:off x="3021789" y="408822"/>
                <a:ext cx="1098278" cy="8964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defTabSz="1217930">
                  <a:defRPr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7930">
                  <a:defRPr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7930">
                  <a:defRPr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7930">
                  <a:defRPr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7930">
                  <a:defRPr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79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79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79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793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ysClr val="windowText" lastClr="000000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5400" b="1" dirty="0">
                    <a:solidFill>
                      <a:srgbClr val="F57B17"/>
                    </a:solidFill>
                  </a:rPr>
                  <a:t>9</a:t>
                </a:r>
                <a:endParaRPr lang="zh-CN" altLang="en-US" sz="5400" b="1" dirty="0">
                  <a:solidFill>
                    <a:srgbClr val="F57B17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/>
          <p:nvPr>
            <p:custDataLst>
              <p:tags r:id="rId1"/>
            </p:custDataLst>
          </p:nvPr>
        </p:nvSpPr>
        <p:spPr>
          <a:xfrm>
            <a:off x="3613785" y="2122805"/>
            <a:ext cx="5898515" cy="2774950"/>
          </a:xfrm>
          <a:prstGeom prst="rect">
            <a:avLst/>
          </a:prstGeom>
          <a:noFill/>
          <a:ln w="127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/>
          <a:p>
            <a:pPr indent="0" fontAlgn="auto">
              <a:lnSpc>
                <a:spcPct val="12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打开记忆的大门，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2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将你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等待的经历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记录下来，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2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融情于事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融情于景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2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让你的真情自然流露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……</a:t>
            </a:r>
            <a:endParaRPr lang="en-US" altLang="zh-CN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25370" y="740410"/>
            <a:ext cx="6956425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学习任务三：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我的心情怎么写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/>
          <a:srcRect t="2853" r="24967" b="5030"/>
          <a:stretch>
            <a:fillRect/>
          </a:stretch>
        </p:blipFill>
        <p:spPr>
          <a:xfrm>
            <a:off x="76835" y="2513330"/>
            <a:ext cx="3536950" cy="2384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8595" y="1520190"/>
            <a:ext cx="2310765" cy="23107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73490" y="3903980"/>
            <a:ext cx="2720340" cy="272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19070" y="1351915"/>
            <a:ext cx="7719695" cy="38252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作业：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有感情地朗读课文。</a:t>
            </a:r>
            <a:endParaRPr lang="zh-CN" altLang="en-US" sz="4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修改小练笔。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/>
          <p:nvPr>
            <p:custDataLst>
              <p:tags r:id="rId1"/>
            </p:custDataLst>
          </p:nvPr>
        </p:nvSpPr>
        <p:spPr>
          <a:xfrm>
            <a:off x="551815" y="1711960"/>
            <a:ext cx="11088370" cy="217233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/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4265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我还记得我的第一次盼望。那是一个星期天，从早晨到下午，一直到天色昏暗下去。</a:t>
            </a:r>
            <a:endParaRPr lang="zh-CN" altLang="en-US" sz="4265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/>
          <p:nvPr>
            <p:custDataLst>
              <p:tags r:id="rId1"/>
            </p:custDataLst>
          </p:nvPr>
        </p:nvSpPr>
        <p:spPr>
          <a:xfrm>
            <a:off x="551815" y="2292985"/>
            <a:ext cx="11088370" cy="27749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/>
          <a:p>
            <a:pPr indent="0" fontAlgn="auto">
              <a:lnSpc>
                <a:spcPct val="12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自由朗读课文，读准字音，读通句子，难读的地方多读几遍。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2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思考：那个星期天，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在盼望什么？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的心情经历了怎样的变化？在文中圈画关键词句。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84705" y="1189990"/>
            <a:ext cx="8228965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学习任务一：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的心情怎么变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81835" y="2495550"/>
            <a:ext cx="8228965" cy="70675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学习任务二：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altLang="zh-CN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的心情哪里藏</a:t>
            </a:r>
            <a:endParaRPr lang="zh-CN" altLang="en-US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/>
          <p:nvPr>
            <p:custDataLst>
              <p:tags r:id="rId1"/>
            </p:custDataLst>
          </p:nvPr>
        </p:nvSpPr>
        <p:spPr>
          <a:xfrm>
            <a:off x="551815" y="1502410"/>
            <a:ext cx="11088370" cy="4794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/>
          <a:p>
            <a:pPr indent="0" fontAlgn="auto">
              <a:lnSpc>
                <a:spcPct val="12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起床，刷牙，吃饭，那是个春天的早晨，阳光明媚。走吗？等一会儿，等一会儿再走。我跑出去，站在街门口，等一会儿就等一会儿。</a:t>
            </a:r>
            <a:r>
              <a:rPr lang="zh-CN" altLang="en-US" sz="35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我藏在大门后，藏了很久。我知道不会是那么简单的一会儿，我得不出声地多藏一会儿。母亲出来了，可我忘了吓唬她，她手里怎么提着菜篮？您说了去！等等，买完菜，买完菜就去。买完菜马上就去吗？嗯。</a:t>
            </a:r>
            <a:endParaRPr lang="zh-CN" altLang="en-US" sz="35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67510" y="586105"/>
            <a:ext cx="8722995" cy="64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p>
            <a:r>
              <a:rPr 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</a:t>
            </a:r>
            <a:r>
              <a:rPr 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36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的心情藏在哪些细致的描写中？</a:t>
            </a:r>
            <a:endParaRPr lang="zh-CN" altLang="en-US" sz="3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4" name="图片 3" descr="IMG_0424(20250303-202440)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 l="71909" t="9252" r="8712" b="54427"/>
          <a:stretch>
            <a:fillRect/>
          </a:stretch>
        </p:blipFill>
        <p:spPr>
          <a:xfrm>
            <a:off x="9128760" y="5561330"/>
            <a:ext cx="1186815" cy="1296670"/>
          </a:xfrm>
          <a:prstGeom prst="rect">
            <a:avLst/>
          </a:prstGeom>
        </p:spPr>
      </p:pic>
      <p:pic>
        <p:nvPicPr>
          <p:cNvPr id="5" name="图片 4" descr="IMG_0424(20250303-202440)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/>
          <a:srcRect l="17136" t="38424" r="63003" b="22229"/>
          <a:stretch>
            <a:fillRect/>
          </a:stretch>
        </p:blipFill>
        <p:spPr>
          <a:xfrm>
            <a:off x="10390505" y="5561330"/>
            <a:ext cx="1251585" cy="1443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/>
          <p:nvPr>
            <p:custDataLst>
              <p:tags r:id="rId1"/>
            </p:custDataLst>
          </p:nvPr>
        </p:nvSpPr>
        <p:spPr>
          <a:xfrm>
            <a:off x="815340" y="735330"/>
            <a:ext cx="10649585" cy="96583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/>
          <a:p>
            <a:pPr indent="0" fontAlgn="auto">
              <a:lnSpc>
                <a:spcPct val="15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起床，刷牙，吃饭，那是个春天的早晨，阳光明媚。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4" name="图片 3" descr="IMG_0424(20250303-202440)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rcRect l="71909" t="9252" r="8712" b="54427"/>
          <a:stretch>
            <a:fillRect/>
          </a:stretch>
        </p:blipFill>
        <p:spPr>
          <a:xfrm>
            <a:off x="10851515" y="5561330"/>
            <a:ext cx="1186815" cy="1296670"/>
          </a:xfrm>
          <a:prstGeom prst="rect">
            <a:avLst/>
          </a:prstGeom>
        </p:spPr>
      </p:pic>
      <p:pic>
        <p:nvPicPr>
          <p:cNvPr id="2" name="图片 1" descr="IMG_04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18915" y="2519045"/>
            <a:ext cx="3814445" cy="38741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/>
          <p:nvPr>
            <p:custDataLst>
              <p:tags r:id="rId1"/>
            </p:custDataLst>
          </p:nvPr>
        </p:nvSpPr>
        <p:spPr>
          <a:xfrm>
            <a:off x="551815" y="865505"/>
            <a:ext cx="11088370" cy="4778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/>
          <a:p>
            <a:pPr indent="0" fontAlgn="auto">
              <a:lnSpc>
                <a:spcPct val="12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起床，刷牙，吃饭，那是个春天的早晨，阳光明媚。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走吗？等一会儿，等一会儿再走。</a:t>
            </a:r>
            <a:r>
              <a:rPr lang="zh-CN" altLang="en-US" sz="35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我跑出去，站在街门口，等一会儿就等一会儿。</a:t>
            </a:r>
            <a:r>
              <a:rPr lang="zh-CN" altLang="en-US" sz="35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我藏在大门后，藏了很久。我知道不会是那么简单的一会儿，我得不出声地多藏一会儿。母亲出来了，可我忘了吓唬她，她手里怎么提着菜篮？</a:t>
            </a:r>
            <a:r>
              <a:rPr lang="zh-CN" altLang="en-US" sz="3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您说了去！等等，买完菜，买完菜就去。买完菜马上就去吗？嗯。</a:t>
            </a:r>
            <a:endParaRPr lang="zh-CN" altLang="en-US" sz="35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/>
          <p:cNvSpPr txBox="1"/>
          <p:nvPr>
            <p:custDataLst>
              <p:tags r:id="rId1"/>
            </p:custDataLst>
          </p:nvPr>
        </p:nvSpPr>
        <p:spPr>
          <a:xfrm>
            <a:off x="2724785" y="982980"/>
            <a:ext cx="6742430" cy="4630420"/>
          </a:xfrm>
          <a:prstGeom prst="rect">
            <a:avLst/>
          </a:prstGeom>
          <a:solidFill>
            <a:schemeClr val="bg1"/>
          </a:solidFill>
          <a:ln w="12700">
            <a:solidFill>
              <a:schemeClr val="accent3">
                <a:lumMod val="75000"/>
              </a:schemeClr>
            </a:solidFill>
          </a:ln>
        </p:spPr>
        <p:txBody>
          <a:bodyPr/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走吗？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等一会儿，等一会儿再走。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您说了去！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等等，买完菜，买完菜就去。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买完菜马上就去吗？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indent="0" fontAlgn="auto">
              <a:lnSpc>
                <a:spcPct val="130000"/>
              </a:lnSpc>
              <a:buClr>
                <a:srgbClr val="C00000"/>
              </a:buClr>
              <a:buFont typeface="PingFang SC" panose="020B0400000000000000" charset="-122"/>
              <a:buNone/>
            </a:pPr>
            <a:r>
              <a:rPr lang="en-US" altLang="zh-CN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嗯。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 lang="zh-CN" altLang="en-US"/>
        </a:defPPr>
      </a:lstStyle>
      <a:style>
        <a:lnRef idx="2">
          <a:schemeClr val="accent1">
            <a:lumMod val="75000"/>
          </a:schemeClr>
        </a:lnRef>
        <a:fillRef idx="1">
          <a:schemeClr val="accent1"/>
        </a:fillRef>
        <a:effectRef idx="0">
          <a:srgbClr val="FFFFFF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1387</Words>
  <Application>WPS 演示</Application>
  <PresentationFormat>宽屏</PresentationFormat>
  <Paragraphs>91</Paragraphs>
  <Slides>22</Slides>
  <Notes>7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Arial</vt:lpstr>
      <vt:lpstr>宋体</vt:lpstr>
      <vt:lpstr>Wingdings</vt:lpstr>
      <vt:lpstr>PingFang SC</vt:lpstr>
      <vt:lpstr>楷体</vt:lpstr>
      <vt:lpstr>等线</vt:lpstr>
      <vt:lpstr>Calibri</vt:lpstr>
      <vt:lpstr>微软雅黑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https://shop488691149.taobao.com/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小凤教学资源店</dc:title>
  <dc:creator>小凤教学资源店（淘宝店铺）; https://shop488691149.taobao.com/</dc:creator>
  <dc:description>XFJXZYD1A(微信）</dc:description>
  <cp:lastModifiedBy>柳小九</cp:lastModifiedBy>
  <cp:revision>18</cp:revision>
  <dcterms:created xsi:type="dcterms:W3CDTF">2025-02-13T15:46:00Z</dcterms:created>
  <dcterms:modified xsi:type="dcterms:W3CDTF">2025-03-15T15:39:47Z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9B9FC60E5B29427DA881FC3592609CD7_13</vt:lpwstr>
  </property>
  <property fmtid="{D5CDD505-2E9C-101B-9397-08002B2CF9AE}" pid="3" name="KSOProductBuildVer">
    <vt:lpwstr>2052-12.1.0.20305</vt:lpwstr>
  </property>
</Properties>
</file>